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9"/>
  </p:notesMasterIdLst>
  <p:sldIdLst>
    <p:sldId id="266" r:id="rId2"/>
    <p:sldId id="258" r:id="rId3"/>
    <p:sldId id="265" r:id="rId4"/>
    <p:sldId id="264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4D413A-C235-400D-BCD1-2B82B4DCF481}">
          <p14:sldIdLst>
            <p14:sldId id="266"/>
            <p14:sldId id="258"/>
            <p14:sldId id="265"/>
            <p14:sldId id="264"/>
          </p14:sldIdLst>
        </p14:section>
        <p14:section name="Раздел без заголовка" id="{BF1717BD-6F49-4362-ADF1-28AC9EB87BB9}">
          <p14:sldIdLst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6155A-7E4F-47C7-BD7E-23F7247183B5}" type="datetimeFigureOut">
              <a:rPr lang="ru-RU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4320-36DE-4CE3-92E5-D5A47EDC21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5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4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4320-36DE-4CE3-92E5-D5A47EDC21D7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5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9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76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0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1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8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zhee.ru/product/easysound-speaker-stan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111" y="1878708"/>
            <a:ext cx="9448800" cy="1825096"/>
          </a:xfrm>
        </p:spPr>
        <p:txBody>
          <a:bodyPr/>
          <a:lstStyle/>
          <a:p>
            <a:pPr algn="ctr"/>
            <a:r>
              <a:rPr lang="uk-UA" b="1" dirty="0"/>
              <a:t>     </a:t>
            </a:r>
            <a:r>
              <a:rPr lang="uk-UA" b="1" dirty="0" err="1" smtClean="0"/>
              <a:t>Сценический</a:t>
            </a:r>
            <a:r>
              <a:rPr lang="uk-UA" b="1" dirty="0" smtClean="0"/>
              <a:t> комплекс</a:t>
            </a:r>
            <a:endParaRPr lang="ru-RU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08568" y="4849473"/>
            <a:ext cx="3560781" cy="1389323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Инициативная группа:</a:t>
            </a:r>
          </a:p>
          <a:p>
            <a:r>
              <a:rPr lang="uk-UA" b="1" dirty="0" smtClean="0"/>
              <a:t>-</a:t>
            </a:r>
            <a:r>
              <a:rPr lang="uk-UA" b="1" dirty="0" err="1" smtClean="0"/>
              <a:t>Филиппова</a:t>
            </a:r>
            <a:r>
              <a:rPr lang="uk-UA" b="1" dirty="0" smtClean="0"/>
              <a:t> </a:t>
            </a:r>
            <a:r>
              <a:rPr lang="uk-UA" b="1" dirty="0" err="1" smtClean="0"/>
              <a:t>Елизавета</a:t>
            </a:r>
            <a:endParaRPr lang="uk-UA" b="1" dirty="0" smtClean="0"/>
          </a:p>
          <a:p>
            <a:r>
              <a:rPr lang="uk-UA" b="1" dirty="0" smtClean="0"/>
              <a:t>-</a:t>
            </a:r>
            <a:r>
              <a:rPr lang="uk-UA" b="1" dirty="0" err="1" smtClean="0"/>
              <a:t>Вартанян</a:t>
            </a:r>
            <a:r>
              <a:rPr lang="uk-UA" b="1" dirty="0" smtClean="0"/>
              <a:t> </a:t>
            </a:r>
            <a:r>
              <a:rPr lang="uk-UA" b="1" dirty="0" err="1" smtClean="0"/>
              <a:t>Ангелина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824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Century Gothic" charset="0"/>
              </a:rPr>
              <a:t>.</a:t>
            </a:r>
            <a:r>
              <a:rPr lang="ru-RU" sz="1200" dirty="0">
                <a:latin typeface="Century Gothic" charset="0"/>
              </a:rPr>
              <a:t/>
            </a:r>
            <a:br>
              <a:rPr lang="ru-RU" sz="1200" dirty="0">
                <a:latin typeface="Century Gothic" charset="0"/>
              </a:rPr>
            </a:br>
            <a:endParaRPr lang="ru-RU" sz="1200" dirty="0">
              <a:latin typeface="Century Gothic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594" y="1410887"/>
            <a:ext cx="10820400" cy="16589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/>
              <a:t>МОБУ ООШ №</a:t>
            </a:r>
            <a:r>
              <a:rPr lang="ru-RU" sz="3200" dirty="0" smtClean="0"/>
              <a:t>44 </a:t>
            </a:r>
            <a:r>
              <a:rPr lang="ru-RU" sz="3200" dirty="0" err="1" smtClean="0"/>
              <a:t>г.Сочи</a:t>
            </a:r>
            <a:r>
              <a:rPr lang="ru-RU" sz="3200" dirty="0" smtClean="0"/>
              <a:t>  им. </a:t>
            </a:r>
            <a:r>
              <a:rPr lang="ru-RU" sz="3200" dirty="0" smtClean="0"/>
              <a:t>Веры Ивановны Пруидзе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Краснодарский </a:t>
            </a:r>
            <a:r>
              <a:rPr lang="ru-RU" sz="3200" dirty="0"/>
              <a:t>край, </a:t>
            </a:r>
            <a:r>
              <a:rPr lang="ru-RU" sz="3200" dirty="0" err="1"/>
              <a:t>г.Сочи</a:t>
            </a:r>
            <a:r>
              <a:rPr lang="ru-RU" sz="3200" dirty="0"/>
              <a:t>, с. </a:t>
            </a:r>
            <a:r>
              <a:rPr lang="ru-RU" sz="3200" dirty="0" err="1"/>
              <a:t>Пластунка</a:t>
            </a:r>
            <a:r>
              <a:rPr lang="ru-RU" sz="3200" dirty="0"/>
              <a:t>, </a:t>
            </a:r>
            <a:r>
              <a:rPr lang="ru-RU" sz="3200" dirty="0" smtClean="0"/>
              <a:t>                               ул</a:t>
            </a:r>
            <a:r>
              <a:rPr lang="ru-RU" sz="3200" dirty="0"/>
              <a:t>. </a:t>
            </a:r>
            <a:r>
              <a:rPr lang="ru-RU" sz="3200" dirty="0" err="1"/>
              <a:t>Джапариде</a:t>
            </a:r>
            <a:r>
              <a:rPr lang="ru-RU" sz="3200" dirty="0"/>
              <a:t> 47-а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>
            <a:off x="4070464" y="3354180"/>
            <a:ext cx="50153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06618" y="48006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Место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3" b="15247"/>
          <a:stretch/>
        </p:blipFill>
        <p:spPr>
          <a:xfrm>
            <a:off x="1801212" y="2988219"/>
            <a:ext cx="7399283" cy="36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Century Gothic" charset="0"/>
              </a:rPr>
              <a:t>.</a:t>
            </a:r>
            <a:r>
              <a:rPr lang="ru-RU" sz="1200" dirty="0">
                <a:latin typeface="Century Gothic" charset="0"/>
              </a:rPr>
              <a:t/>
            </a:r>
            <a:br>
              <a:rPr lang="ru-RU" sz="1200" dirty="0">
                <a:latin typeface="Century Gothic" charset="0"/>
              </a:rPr>
            </a:br>
            <a:endParaRPr lang="ru-RU" sz="1200" dirty="0">
              <a:latin typeface="Century Gothic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6783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установка сценического комплекса для проведения  различных мероприятий: спектаклей, концертов, викторин и праздников на открытом воздухе и в спортзале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>
            <a:off x="4070464" y="3354180"/>
            <a:ext cx="50153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06618" y="48006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Цель и задачи проекта 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r="4560" b="15521"/>
          <a:stretch/>
        </p:blipFill>
        <p:spPr>
          <a:xfrm>
            <a:off x="5578434" y="3354180"/>
            <a:ext cx="5967455" cy="31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1903" y="171706"/>
            <a:ext cx="9758855" cy="12930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Описание проблемы, на решение которой направлен </a:t>
            </a:r>
            <a:r>
              <a:rPr lang="ru-RU" b="1" dirty="0" smtClean="0"/>
              <a:t>проект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7352" y="1597572"/>
            <a:ext cx="11064766" cy="4883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dirty="0"/>
              <a:t>В</a:t>
            </a:r>
            <a:r>
              <a:rPr lang="ru-RU" sz="3200" dirty="0" smtClean="0"/>
              <a:t> </a:t>
            </a:r>
            <a:r>
              <a:rPr lang="ru-RU" sz="4100" dirty="0" smtClean="0"/>
              <a:t>настоящее </a:t>
            </a:r>
            <a:r>
              <a:rPr lang="ru-RU" sz="4100" dirty="0"/>
              <a:t>время в нашей школе отсутствует </a:t>
            </a:r>
            <a:r>
              <a:rPr lang="ru-RU" sz="4100" dirty="0" smtClean="0"/>
              <a:t>актовый зал </a:t>
            </a:r>
            <a:r>
              <a:rPr lang="ru-RU" sz="4100" dirty="0"/>
              <a:t>для организации и проведения </a:t>
            </a:r>
            <a:r>
              <a:rPr lang="ru-RU" sz="4100" dirty="0" smtClean="0"/>
              <a:t>мероприятий </a:t>
            </a:r>
            <a:r>
              <a:rPr lang="ru-RU" sz="4100" dirty="0"/>
              <a:t>и концертов. Приходится проводить все мероприятия в спортзале, но это не очень удобно, в связи с отсутствием соответствующего оборудования. Обучающиеся не могут получать полноценную образовательную и культурную программу, а также участвовать в конкурсах и соревнованиях на должном уровне без необходимой площадки для выступлений. Приобретение сборно-разборной сцены поможет решить данную проблему и создать условия для проведения мероприятий на высоком уровне. Приобретение сцены за счет бюджетных средств может служить весомым вкладом в развитие образования и культуры. Это обеспечит учащихся нашей школы возможностью получения качественного образования и проявления своих талантов в различных сферах деятельности. При это такую сборно-разборную сцену можно устанавливать как в спортзале, так и во дворе школы. </a:t>
            </a:r>
          </a:p>
        </p:txBody>
      </p:sp>
    </p:spTree>
    <p:extLst>
      <p:ext uri="{BB962C8B-B14F-4D97-AF65-F5344CB8AC3E}">
        <p14:creationId xmlns:p14="http://schemas.microsoft.com/office/powerpoint/2010/main" val="11024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3035" y="91711"/>
            <a:ext cx="8610600" cy="1293028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/>
              <a:t>Ожидаемые результаты: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6027" y="1290672"/>
            <a:ext cx="11655973" cy="40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dirty="0" smtClean="0"/>
              <a:t>- </a:t>
            </a:r>
            <a:r>
              <a:rPr lang="ru-RU" sz="2800" dirty="0" smtClean="0"/>
              <a:t>Увеличение </a:t>
            </a:r>
            <a:r>
              <a:rPr lang="ru-RU" sz="2800" dirty="0"/>
              <a:t>количества проводимых в школе мероприятий;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- Увеличение </a:t>
            </a:r>
            <a:r>
              <a:rPr lang="ru-RU" sz="2800" dirty="0"/>
              <a:t>количества </a:t>
            </a:r>
            <a:r>
              <a:rPr lang="ru-RU" sz="2800" dirty="0" smtClean="0"/>
              <a:t>зрителей (</a:t>
            </a:r>
            <a:r>
              <a:rPr lang="ru-RU" sz="2800" dirty="0" err="1"/>
              <a:t>благополучателей</a:t>
            </a:r>
            <a:r>
              <a:rPr lang="ru-RU" sz="2800" dirty="0"/>
              <a:t>) ; </a:t>
            </a:r>
            <a:endParaRPr lang="ru-RU" sz="2800" dirty="0" smtClean="0"/>
          </a:p>
          <a:p>
            <a:pPr lvl="0">
              <a:buFontTx/>
              <a:buChar char="-"/>
            </a:pPr>
            <a:r>
              <a:rPr lang="ru-RU" sz="2800" dirty="0" smtClean="0"/>
              <a:t>Расширение </a:t>
            </a:r>
            <a:r>
              <a:rPr lang="ru-RU" sz="2800" dirty="0"/>
              <a:t>культурного пространства; </a:t>
            </a:r>
          </a:p>
          <a:p>
            <a:pPr lvl="0">
              <a:buFontTx/>
              <a:buChar char="-"/>
            </a:pPr>
            <a:r>
              <a:rPr lang="ru-RU" sz="2800" dirty="0" smtClean="0"/>
              <a:t>Улучшение </a:t>
            </a:r>
            <a:r>
              <a:rPr lang="ru-RU" sz="2800" dirty="0"/>
              <a:t>качества проводимых мероприятий; </a:t>
            </a:r>
            <a:endParaRPr lang="ru-RU" sz="2800" dirty="0" smtClean="0"/>
          </a:p>
          <a:p>
            <a:pPr lvl="0">
              <a:buFontTx/>
              <a:buChar char="-"/>
            </a:pPr>
            <a:r>
              <a:rPr lang="ru-RU" sz="2800" dirty="0" smtClean="0"/>
              <a:t>Обеспечение </a:t>
            </a:r>
            <a:r>
              <a:rPr lang="ru-RU" sz="2800" dirty="0"/>
              <a:t>большей занятости детей и подростков, в рамках увеличения количества проводимых мероприятий</a:t>
            </a:r>
            <a:r>
              <a:rPr lang="ru-RU" sz="2800" dirty="0" smtClean="0"/>
              <a:t>;</a:t>
            </a:r>
          </a:p>
          <a:p>
            <a:pPr lvl="0">
              <a:buFontTx/>
              <a:buChar char="-"/>
            </a:pPr>
            <a:r>
              <a:rPr lang="ru-RU" sz="2800" dirty="0" smtClean="0"/>
              <a:t> Преодоления </a:t>
            </a:r>
            <a:r>
              <a:rPr lang="ru-RU" sz="2800" dirty="0"/>
              <a:t>распространения наркомании и алкоголизма; </a:t>
            </a:r>
            <a:endParaRPr lang="ru-RU" sz="2800" dirty="0" smtClean="0"/>
          </a:p>
          <a:p>
            <a:pPr lvl="0">
              <a:buFontTx/>
              <a:buChar char="-"/>
            </a:pPr>
            <a:r>
              <a:rPr lang="ru-RU" sz="2800" dirty="0" smtClean="0"/>
              <a:t>Привлечение </a:t>
            </a:r>
            <a:r>
              <a:rPr lang="ru-RU" sz="2800" dirty="0"/>
              <a:t>учащихся школы к активному участию в массово-культурных мероприятиях;</a:t>
            </a:r>
          </a:p>
        </p:txBody>
      </p:sp>
    </p:spTree>
    <p:extLst>
      <p:ext uri="{BB962C8B-B14F-4D97-AF65-F5344CB8AC3E}">
        <p14:creationId xmlns:p14="http://schemas.microsoft.com/office/powerpoint/2010/main" val="1004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7279" y="186304"/>
            <a:ext cx="8610600" cy="1293028"/>
          </a:xfrm>
        </p:spPr>
        <p:txBody>
          <a:bodyPr>
            <a:normAutofit/>
          </a:bodyPr>
          <a:lstStyle/>
          <a:p>
            <a:pPr lvl="0"/>
            <a:r>
              <a:rPr lang="ru-RU" b="1" i="1" dirty="0"/>
              <a:t>Прямые </a:t>
            </a:r>
            <a:r>
              <a:rPr lang="ru-RU" b="1" i="1" dirty="0" err="1"/>
              <a:t>благополучатели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429" y="1700575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dirty="0" smtClean="0"/>
              <a:t> </a:t>
            </a:r>
            <a:r>
              <a:rPr lang="ru-RU" sz="3200" dirty="0"/>
              <a:t>педагоги и учащиеся школы МОБУ ООШ № 44 им. В. И. </a:t>
            </a:r>
            <a:r>
              <a:rPr lang="ru-RU" sz="3200" dirty="0" err="1"/>
              <a:t>Пруидзе</a:t>
            </a:r>
            <a:r>
              <a:rPr lang="ru-RU" sz="3200" dirty="0"/>
              <a:t> (1-9 классы)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9"/>
          <a:stretch/>
        </p:blipFill>
        <p:spPr>
          <a:xfrm>
            <a:off x="2837792" y="2619703"/>
            <a:ext cx="55389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1394" y="28729"/>
            <a:ext cx="8610600" cy="12930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Смета расходов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41" y="3149461"/>
            <a:ext cx="10909884" cy="3416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    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4779" y="174261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70051"/>
              </p:ext>
            </p:extLst>
          </p:nvPr>
        </p:nvGraphicFramePr>
        <p:xfrm>
          <a:off x="568307" y="1205954"/>
          <a:ext cx="9796773" cy="5124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969">
                  <a:extLst>
                    <a:ext uri="{9D8B030D-6E8A-4147-A177-3AD203B41FA5}">
                      <a16:colId xmlns:a16="http://schemas.microsoft.com/office/drawing/2014/main" val="1196331019"/>
                    </a:ext>
                  </a:extLst>
                </a:gridCol>
                <a:gridCol w="4398279">
                  <a:extLst>
                    <a:ext uri="{9D8B030D-6E8A-4147-A177-3AD203B41FA5}">
                      <a16:colId xmlns:a16="http://schemas.microsoft.com/office/drawing/2014/main" val="2215801"/>
                    </a:ext>
                  </a:extLst>
                </a:gridCol>
                <a:gridCol w="1773798">
                  <a:extLst>
                    <a:ext uri="{9D8B030D-6E8A-4147-A177-3AD203B41FA5}">
                      <a16:colId xmlns:a16="http://schemas.microsoft.com/office/drawing/2014/main" val="3758628215"/>
                    </a:ext>
                  </a:extLst>
                </a:gridCol>
                <a:gridCol w="1880727">
                  <a:extLst>
                    <a:ext uri="{9D8B030D-6E8A-4147-A177-3AD203B41FA5}">
                      <a16:colId xmlns:a16="http://schemas.microsoft.com/office/drawing/2014/main" val="3843393307"/>
                    </a:ext>
                  </a:extLst>
                </a:gridCol>
              </a:tblGrid>
              <a:tr h="412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затрат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Ед.измерения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в руб.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655585964"/>
                  </a:ext>
                </a:extLst>
              </a:tr>
              <a:tr h="152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работ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 Доставка сборно-разборной сцены)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7 000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1812412333"/>
                  </a:ext>
                </a:extLst>
              </a:tr>
              <a:tr h="328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оборудования(указать)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597 000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0473678"/>
                  </a:ext>
                </a:extLst>
              </a:tr>
              <a:tr h="68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Покупка сборно-разборной сцены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(https://satom.ru/p/230785728-scena-sborno-razbornaya-6h4-metra/)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440 000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2855380175"/>
                  </a:ext>
                </a:extLst>
              </a:tr>
              <a:tr h="550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Активная акустическая система (https://anzhee.ru/product/easysound-xa-12/)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64 000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2119924808"/>
                  </a:ext>
                </a:extLst>
              </a:tr>
              <a:tr h="825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Профессиональная 2 канальная радиосистема с двумя ручными передатчиками. (https://anzhee.ru/product/anzhee-rs400-dual-hh/)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44 000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2133845529"/>
                  </a:ext>
                </a:extLst>
              </a:tr>
              <a:tr h="550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Аналоговый микшерный пульт (https://anzhee.ru/product/anzhee-tetta-8/)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38 000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927542189"/>
                  </a:ext>
                </a:extLst>
              </a:tr>
              <a:tr h="630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Стойка для акустической системы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b="0" u="sng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https://anzhee.ru/product/easysound-speaker-stand/</a:t>
                      </a: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11 000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695872796"/>
                  </a:ext>
                </a:extLst>
              </a:tr>
              <a:tr h="152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604 000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4" marR="41324" marT="0" marB="0"/>
                </a:tc>
                <a:extLst>
                  <a:ext uri="{0D108BD9-81ED-4DB2-BD59-A6C34878D82A}">
                    <a16:rowId xmlns:a16="http://schemas.microsoft.com/office/drawing/2014/main" val="250748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401</Words>
  <Application>Microsoft Office PowerPoint</Application>
  <PresentationFormat>Широкоэкранный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    Сценический комплекс</vt:lpstr>
      <vt:lpstr>. </vt:lpstr>
      <vt:lpstr>. </vt:lpstr>
      <vt:lpstr>Описание проблемы, на решение которой направлен проект:</vt:lpstr>
      <vt:lpstr>Ожидаемые результаты: </vt:lpstr>
      <vt:lpstr>Прямые благополучатели:</vt:lpstr>
      <vt:lpstr>Смета расходов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Petr Barborik</dc:creator>
  <cp:lastModifiedBy>79891</cp:lastModifiedBy>
  <cp:revision>13</cp:revision>
  <dcterms:created xsi:type="dcterms:W3CDTF">2013-08-01T10:59:54Z</dcterms:created>
  <dcterms:modified xsi:type="dcterms:W3CDTF">2023-03-29T15:35:56Z</dcterms:modified>
</cp:coreProperties>
</file>